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4"/>
  </p:notesMasterIdLst>
  <p:sldIdLst>
    <p:sldId id="256" r:id="rId2"/>
    <p:sldId id="259" r:id="rId3"/>
    <p:sldId id="258" r:id="rId4"/>
    <p:sldId id="260" r:id="rId5"/>
    <p:sldId id="261" r:id="rId6"/>
    <p:sldId id="262" r:id="rId7"/>
    <p:sldId id="279" r:id="rId8"/>
    <p:sldId id="264" r:id="rId9"/>
    <p:sldId id="265" r:id="rId10"/>
    <p:sldId id="266" r:id="rId11"/>
    <p:sldId id="280" r:id="rId12"/>
    <p:sldId id="267" r:id="rId13"/>
    <p:sldId id="269" r:id="rId14"/>
    <p:sldId id="284" r:id="rId15"/>
    <p:sldId id="270" r:id="rId16"/>
    <p:sldId id="281" r:id="rId17"/>
    <p:sldId id="278" r:id="rId18"/>
    <p:sldId id="272" r:id="rId19"/>
    <p:sldId id="283" r:id="rId20"/>
    <p:sldId id="282" r:id="rId21"/>
    <p:sldId id="271" r:id="rId22"/>
    <p:sldId id="25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73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оперированных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67</c:v>
                </c:pt>
                <c:pt idx="1">
                  <c:v>32</c:v>
                </c:pt>
                <c:pt idx="2">
                  <c:v>87</c:v>
                </c:pt>
                <c:pt idx="3">
                  <c:v>45</c:v>
                </c:pt>
                <c:pt idx="4">
                  <c:v>43</c:v>
                </c:pt>
                <c:pt idx="5">
                  <c:v>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Столбец5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2008г</c:v>
                </c:pt>
                <c:pt idx="1">
                  <c:v>2009г</c:v>
                </c:pt>
                <c:pt idx="2">
                  <c:v>2010г</c:v>
                </c:pt>
                <c:pt idx="3">
                  <c:v>2011г</c:v>
                </c:pt>
                <c:pt idx="4">
                  <c:v>2012г</c:v>
                </c:pt>
                <c:pt idx="5">
                  <c:v>2013г</c:v>
                </c:pt>
              </c:strCache>
            </c:strRef>
          </c:cat>
          <c:val>
            <c:numRef>
              <c:f>Лист1!$G$2:$G$7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942784"/>
        <c:axId val="35944320"/>
      </c:lineChart>
      <c:catAx>
        <c:axId val="35942784"/>
        <c:scaling>
          <c:orientation val="minMax"/>
        </c:scaling>
        <c:delete val="0"/>
        <c:axPos val="b"/>
        <c:majorTickMark val="out"/>
        <c:minorTickMark val="none"/>
        <c:tickLblPos val="nextTo"/>
        <c:crossAx val="35944320"/>
        <c:crosses val="autoZero"/>
        <c:auto val="1"/>
        <c:lblAlgn val="ctr"/>
        <c:lblOffset val="100"/>
        <c:noMultiLvlLbl val="0"/>
      </c:catAx>
      <c:valAx>
        <c:axId val="3594432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3594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invertIfNegative val="0"/>
          <c:dLbls>
            <c:numFmt formatCode="0.0%" sourceLinked="0"/>
            <c:txPr>
              <a:bodyPr/>
              <a:lstStyle/>
              <a:p>
                <a:pPr>
                  <a:defRPr sz="1800" b="1" i="0" u="none">
                    <a:latin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2"/>
                <c:pt idx="0">
                  <c:v>Летальность с НИИ</c:v>
                </c:pt>
                <c:pt idx="1">
                  <c:v>Летальность без НИИ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 formatCode="0.00%">
                  <c:v>0.112</c:v>
                </c:pt>
                <c:pt idx="1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916736"/>
        <c:axId val="44918272"/>
        <c:axId val="0"/>
      </c:bar3DChart>
      <c:catAx>
        <c:axId val="44916736"/>
        <c:scaling>
          <c:orientation val="minMax"/>
        </c:scaling>
        <c:delete val="0"/>
        <c:axPos val="b"/>
        <c:majorTickMark val="out"/>
        <c:minorTickMark val="none"/>
        <c:tickLblPos val="nextTo"/>
        <c:crossAx val="44918272"/>
        <c:crosses val="autoZero"/>
        <c:auto val="1"/>
        <c:lblAlgn val="ctr"/>
        <c:lblOffset val="100"/>
        <c:noMultiLvlLbl val="0"/>
      </c:catAx>
      <c:valAx>
        <c:axId val="44918272"/>
        <c:scaling>
          <c:orientation val="minMax"/>
        </c:scaling>
        <c:delete val="1"/>
        <c:axPos val="l"/>
        <c:majorGridlines/>
        <c:numFmt formatCode="0.00%" sourceLinked="1"/>
        <c:majorTickMark val="out"/>
        <c:minorTickMark val="none"/>
        <c:tickLblPos val="nextTo"/>
        <c:crossAx val="44916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0.48819</cdr:x>
      <cdr:y>0.02261</cdr:y>
    </cdr:from>
    <cdr:to>
      <cdr:x>0.48819</cdr:x>
      <cdr:y>0.97243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>
          <a:off x="2975992" y="72008"/>
          <a:ext cx="0" cy="3024336"/>
        </a:xfrm>
        <a:prstGeom xmlns:a="http://schemas.openxmlformats.org/drawingml/2006/main" prst="line">
          <a:avLst/>
        </a:prstGeom>
        <a:ln xmlns:a="http://schemas.openxmlformats.org/drawingml/2006/main" w="762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0.54725</cdr:x>
      <cdr:y>0.04852</cdr:y>
    </cdr:from>
    <cdr:to>
      <cdr:x>0.96068</cdr:x>
      <cdr:y>0.24261</cdr:y>
    </cdr:to>
    <cdr:sp macro="" textlink="">
      <cdr:nvSpPr>
        <cdr:cNvPr id="9" name="Скругленный прямоугольник 8"/>
        <cdr:cNvSpPr/>
      </cdr:nvSpPr>
      <cdr:spPr>
        <a:xfrm xmlns:a="http://schemas.openxmlformats.org/drawingml/2006/main">
          <a:off x="3336032" y="144016"/>
          <a:ext cx="2520280" cy="576064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i="1" dirty="0" smtClean="0">
              <a:solidFill>
                <a:schemeClr val="tx1"/>
              </a:solidFill>
            </a:rPr>
            <a:t>Без интубации кишечника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1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51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1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0667FE5-4800-4FE9-91CA-5DA0732A5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539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67FE5-4800-4FE9-91CA-5DA0732A513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17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7E81B-CB50-4C96-9636-A1ED7DA6C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2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7A7D1-1EE5-43A5-835A-370DDCF0E8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82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4B3F8-8C22-4E23-8223-D15654DB0F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26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E23A6-8B50-4699-B674-75F999B60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6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E7C58-FAB0-4C8B-A26E-BA8A60B24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957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9238E-4E45-49C8-B7DA-2B8FDE33AB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84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E8AF5-6EBE-42DC-BEC4-611A1FD28D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0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E1383-D3C7-41AE-B90B-2D78F8391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1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8B4C0-64ED-4EF6-AC15-9503D28C3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05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B0348-D4CB-4A86-B526-DCFD15F584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53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6909E-8A4C-4892-9BF4-7220DFAB4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3BE52A5-E92D-48B3-9844-C9DF8995A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Интубация кишечника:</a:t>
            </a:r>
            <a:b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критический взгляд</a:t>
            </a: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7544" y="3789040"/>
            <a:ext cx="3744416" cy="2448677"/>
          </a:xfrm>
        </p:spPr>
        <p:txBody>
          <a:bodyPr/>
          <a:lstStyle/>
          <a:p>
            <a:r>
              <a:rPr lang="ru-RU" sz="2400" dirty="0" err="1"/>
              <a:t>Н.А.Мендель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Е.В.Волостников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Ю.В.Плотников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В.Д.Шейко</a:t>
            </a:r>
            <a:r>
              <a:rPr lang="ru-RU" sz="2400" dirty="0"/>
              <a:t>, </a:t>
            </a:r>
            <a:endParaRPr lang="ru-RU" sz="2400" dirty="0" smtClean="0"/>
          </a:p>
          <a:p>
            <a:r>
              <a:rPr lang="ru-RU" sz="2400" dirty="0" err="1" smtClean="0"/>
              <a:t>Я.Шмидт</a:t>
            </a:r>
            <a:r>
              <a:rPr lang="ru-RU" sz="2400" dirty="0" smtClean="0"/>
              <a:t> </a:t>
            </a:r>
            <a:endParaRPr lang="ru-RU" sz="2400" dirty="0"/>
          </a:p>
          <a:p>
            <a:pPr eaLnBrk="1" hangingPunct="1"/>
            <a:r>
              <a:rPr lang="uk-UA" altLang="ru-RU" sz="2400" dirty="0" smtClean="0">
                <a:solidFill>
                  <a:srgbClr val="898989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16016" y="386104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Международное интернет-сообщество хирургов </a:t>
            </a:r>
            <a:endParaRPr lang="ru-RU" sz="2400" dirty="0" smtClean="0"/>
          </a:p>
          <a:p>
            <a:r>
              <a:rPr lang="ru-RU" sz="2400" dirty="0" smtClean="0"/>
              <a:t>«</a:t>
            </a:r>
            <a:r>
              <a:rPr lang="ru-RU" sz="2400" dirty="0"/>
              <a:t>Русский </a:t>
            </a:r>
            <a:r>
              <a:rPr lang="ru-RU" sz="2400" dirty="0" err="1"/>
              <a:t>суржинет</a:t>
            </a:r>
            <a:r>
              <a:rPr lang="ru-RU" sz="2400" dirty="0"/>
              <a:t>»</a:t>
            </a:r>
          </a:p>
        </p:txBody>
      </p:sp>
      <p:pic>
        <p:nvPicPr>
          <p:cNvPr id="3" name="Picture 2" descr="http://www.surginet.info/themes/imago06/images/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52756"/>
            <a:ext cx="1464097" cy="5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6404432"/>
            <a:ext cx="6306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03-04-2014 (</a:t>
            </a:r>
            <a:r>
              <a:rPr lang="ru-RU" dirty="0" err="1" smtClean="0"/>
              <a:t>Харков</a:t>
            </a:r>
            <a:r>
              <a:rPr lang="ru-RU" dirty="0" smtClean="0"/>
              <a:t>)                      </a:t>
            </a:r>
            <a:r>
              <a:rPr lang="en-US" dirty="0" smtClean="0"/>
              <a:t>http</a:t>
            </a:r>
            <a:r>
              <a:rPr lang="en-US" dirty="0"/>
              <a:t>://www.surginet.info/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Доказательные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ru-RU" dirty="0"/>
              <a:t>декомпрессии ЖКТ с помощью НИИ перед другими методами не доказано.</a:t>
            </a:r>
          </a:p>
        </p:txBody>
      </p:sp>
      <p:pic>
        <p:nvPicPr>
          <p:cNvPr id="4" name="Picture 2" descr="http://www.evidencebasedpodiatricmedicine.com/yahoo_site_admin/assets/images/4271.354120624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06" y="3573016"/>
            <a:ext cx="3086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2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Шинирование</a:t>
            </a:r>
            <a:r>
              <a:rPr lang="ru-RU" dirty="0" smtClean="0"/>
              <a:t> кишечника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5328592" cy="3384376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94301"/>
            <a:ext cx="581025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4820" y="4797152"/>
            <a:ext cx="30243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Al </a:t>
            </a:r>
            <a:r>
              <a:rPr lang="en-US" sz="1600" dirty="0" err="1"/>
              <a:t>Sarakbi</a:t>
            </a:r>
            <a:r>
              <a:rPr lang="en-US" sz="1600" dirty="0"/>
              <a:t> W. Whole gut intubation splinting - last refuge for the surgically desperate?</a:t>
            </a:r>
            <a:r>
              <a:rPr lang="uk-UA" sz="1600" dirty="0"/>
              <a:t> / </a:t>
            </a:r>
            <a:r>
              <a:rPr lang="en-US" sz="1600" dirty="0"/>
              <a:t>W. Al </a:t>
            </a:r>
            <a:r>
              <a:rPr lang="en-US" sz="1600" dirty="0" err="1"/>
              <a:t>Sarakbi</a:t>
            </a:r>
            <a:r>
              <a:rPr lang="uk-UA" sz="1600" dirty="0"/>
              <a:t>,</a:t>
            </a:r>
            <a:r>
              <a:rPr lang="en-US" sz="1600" dirty="0"/>
              <a:t> P.G. Bentley // Ann. R. Coll. Surg. Engl. - 2010. - Vol. 92, N.6. - P. 529-530.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63331" y="1412776"/>
            <a:ext cx="33853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600" dirty="0" err="1"/>
              <a:t>Meissner</a:t>
            </a:r>
            <a:r>
              <a:rPr lang="en-US" sz="1600" dirty="0"/>
              <a:t> K. Intestinal splinting for uncomplicated early postoperative small bowel obstruction: is it worthwhile?</a:t>
            </a:r>
            <a:r>
              <a:rPr lang="uk-UA" sz="1600" dirty="0"/>
              <a:t> / </a:t>
            </a:r>
            <a:r>
              <a:rPr lang="en-US" sz="1600" dirty="0"/>
              <a:t>K. </a:t>
            </a:r>
            <a:r>
              <a:rPr lang="en-US" sz="1600" dirty="0" err="1"/>
              <a:t>Meissner</a:t>
            </a:r>
            <a:r>
              <a:rPr lang="en-US" sz="1600" dirty="0"/>
              <a:t> // </a:t>
            </a:r>
            <a:r>
              <a:rPr lang="en-US" sz="1600" dirty="0" err="1"/>
              <a:t>Hepatogastroenterology</a:t>
            </a:r>
            <a:r>
              <a:rPr lang="en-US" sz="1600" dirty="0"/>
              <a:t>. - 1996. -Vol.43, N.10. - P. 813-818.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75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Шинирование</a:t>
            </a:r>
            <a:r>
              <a:rPr lang="ru-RU" dirty="0" smtClean="0"/>
              <a:t> кишечника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Таким образом, эффективность </a:t>
            </a:r>
            <a:r>
              <a:rPr lang="ru-RU" dirty="0" err="1"/>
              <a:t>шинирования</a:t>
            </a:r>
            <a:r>
              <a:rPr lang="ru-RU" dirty="0"/>
              <a:t> кишечника с помощью НИИ также не </a:t>
            </a:r>
            <a:r>
              <a:rPr lang="ru-RU" dirty="0" smtClean="0"/>
              <a:t>доказана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http://www.evidencebasedpodiatricmedicine.com/yahoo_site_admin/assets/images/4271.354120624_st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30861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09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интубации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4-25% (по данным литературы)</a:t>
            </a:r>
          </a:p>
          <a:p>
            <a:r>
              <a:rPr lang="ru-RU" sz="2000" dirty="0" smtClean="0"/>
              <a:t>Структурные морфологические изменения во всех слоях стенки кишки</a:t>
            </a:r>
          </a:p>
          <a:p>
            <a:r>
              <a:rPr lang="ru-RU" sz="2000" dirty="0" smtClean="0"/>
              <a:t>Не всегда полноценная декомпрессия</a:t>
            </a:r>
          </a:p>
          <a:p>
            <a:r>
              <a:rPr lang="ru-RU" sz="2000" dirty="0"/>
              <a:t>инфицирование желудка и пищевода кишечной </a:t>
            </a:r>
            <a:endParaRPr lang="ru-RU" sz="2000" dirty="0" smtClean="0"/>
          </a:p>
          <a:p>
            <a:r>
              <a:rPr lang="ru-RU" sz="2000" dirty="0" smtClean="0"/>
              <a:t>Возникают </a:t>
            </a:r>
            <a:r>
              <a:rPr lang="ru-RU" sz="2000" dirty="0" err="1"/>
              <a:t>дуоденогастральный</a:t>
            </a:r>
            <a:r>
              <a:rPr lang="ru-RU" sz="2000" dirty="0"/>
              <a:t> и </a:t>
            </a:r>
            <a:r>
              <a:rPr lang="ru-RU" sz="2000" dirty="0" err="1"/>
              <a:t>гастроэзофагеальный</a:t>
            </a:r>
            <a:r>
              <a:rPr lang="ru-RU" sz="2000" dirty="0"/>
              <a:t> </a:t>
            </a:r>
            <a:r>
              <a:rPr lang="ru-RU" sz="2000" dirty="0" smtClean="0"/>
              <a:t>рефлюксы </a:t>
            </a:r>
          </a:p>
          <a:p>
            <a:r>
              <a:rPr lang="ru-RU" sz="2000" dirty="0" smtClean="0"/>
              <a:t>эрозивно-язвенный гастродуоденит </a:t>
            </a:r>
            <a:r>
              <a:rPr lang="ru-RU" sz="2000" dirty="0"/>
              <a:t>и </a:t>
            </a:r>
            <a:r>
              <a:rPr lang="ru-RU" sz="2000" dirty="0" smtClean="0"/>
              <a:t>эзофагит</a:t>
            </a:r>
          </a:p>
          <a:p>
            <a:r>
              <a:rPr lang="ru-RU" sz="2000" dirty="0"/>
              <a:t>Инфицирование трахеобронхиального </a:t>
            </a:r>
            <a:r>
              <a:rPr lang="ru-RU" sz="2000" dirty="0" smtClean="0"/>
              <a:t>дерева – легочные осложнения</a:t>
            </a:r>
          </a:p>
          <a:p>
            <a:r>
              <a:rPr lang="ru-RU" sz="2000" dirty="0" smtClean="0"/>
              <a:t>прогрессирование </a:t>
            </a:r>
            <a:r>
              <a:rPr lang="ru-RU" sz="2000" dirty="0"/>
              <a:t>ишемии </a:t>
            </a:r>
            <a:r>
              <a:rPr lang="ru-RU" sz="2000" dirty="0" smtClean="0"/>
              <a:t>миокарда </a:t>
            </a:r>
          </a:p>
          <a:p>
            <a:r>
              <a:rPr lang="ru-RU" sz="2000" dirty="0" smtClean="0"/>
              <a:t>носовые </a:t>
            </a:r>
            <a:r>
              <a:rPr lang="ru-RU" sz="2000" dirty="0"/>
              <a:t>кровотечения, некроз крыльев носа, риниты, гаймориты, паротиты, синуситы, ларингиты, парез голосовых связок, </a:t>
            </a:r>
            <a:r>
              <a:rPr lang="ru-RU" sz="2000" dirty="0" smtClean="0"/>
              <a:t>ларингостеноз </a:t>
            </a:r>
          </a:p>
        </p:txBody>
      </p:sp>
    </p:spTree>
    <p:extLst>
      <p:ext uri="{BB962C8B-B14F-4D97-AF65-F5344CB8AC3E}">
        <p14:creationId xmlns:p14="http://schemas.microsoft.com/office/powerpoint/2010/main" val="25215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4494"/>
            <a:ext cx="8964488" cy="6695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62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 интубации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/>
              <a:t>пролежни и кровотечения из стенки пищевода.  </a:t>
            </a:r>
          </a:p>
          <a:p>
            <a:r>
              <a:rPr lang="ru-RU" sz="2000" dirty="0"/>
              <a:t>Инвагинации, связанные с нахождением или извлечением зонда</a:t>
            </a:r>
          </a:p>
          <a:p>
            <a:r>
              <a:rPr lang="ru-RU" sz="2000" dirty="0"/>
              <a:t> деформация и ретракция кишечника на зонде по типу «телескопа» </a:t>
            </a:r>
            <a:endParaRPr lang="ru-RU" sz="2000" dirty="0" smtClean="0"/>
          </a:p>
          <a:p>
            <a:r>
              <a:rPr lang="ru-RU" sz="2000" dirty="0" smtClean="0"/>
              <a:t>образование </a:t>
            </a:r>
            <a:r>
              <a:rPr lang="ru-RU" sz="2000" dirty="0"/>
              <a:t>узлов зонда </a:t>
            </a:r>
            <a:endParaRPr lang="ru-RU" sz="2000" dirty="0" smtClean="0"/>
          </a:p>
          <a:p>
            <a:r>
              <a:rPr lang="ru-RU" sz="2000" dirty="0" smtClean="0"/>
              <a:t>пролежни </a:t>
            </a:r>
            <a:r>
              <a:rPr lang="ru-RU" sz="2000" dirty="0"/>
              <a:t>кишечной стенки </a:t>
            </a:r>
            <a:endParaRPr lang="ru-RU" sz="2000" dirty="0" smtClean="0"/>
          </a:p>
          <a:p>
            <a:r>
              <a:rPr lang="ru-RU" sz="2000" dirty="0" smtClean="0"/>
              <a:t>кишечная </a:t>
            </a:r>
            <a:r>
              <a:rPr lang="ru-RU" sz="2000" dirty="0"/>
              <a:t>непроходимость, связанная с патологическим расширением дистального резервуара </a:t>
            </a:r>
            <a:r>
              <a:rPr lang="ru-RU" sz="2000" dirty="0" smtClean="0"/>
              <a:t>зонда</a:t>
            </a:r>
          </a:p>
          <a:p>
            <a:r>
              <a:rPr lang="ru-RU" sz="2000" dirty="0" smtClean="0"/>
              <a:t>странгуляция </a:t>
            </a:r>
            <a:r>
              <a:rPr lang="ru-RU" sz="2000" dirty="0"/>
              <a:t>толстой и тонкой кишки с некрозом при НИИ вследствие </a:t>
            </a:r>
            <a:r>
              <a:rPr lang="ru-RU" sz="2000" dirty="0" err="1"/>
              <a:t>перекрута</a:t>
            </a:r>
            <a:r>
              <a:rPr lang="ru-RU" sz="2000" dirty="0"/>
              <a:t> брыжейки вокруг кишечного </a:t>
            </a:r>
            <a:r>
              <a:rPr lang="ru-RU" sz="2000" dirty="0" smtClean="0"/>
              <a:t>зонда</a:t>
            </a:r>
          </a:p>
          <a:p>
            <a:r>
              <a:rPr lang="ru-RU" sz="2000" dirty="0" smtClean="0"/>
              <a:t>отхождение </a:t>
            </a:r>
            <a:r>
              <a:rPr lang="ru-RU" sz="2000" dirty="0" err="1"/>
              <a:t>стомы</a:t>
            </a:r>
            <a:r>
              <a:rPr lang="ru-RU" sz="2000" dirty="0"/>
              <a:t> от передней брюшной </a:t>
            </a:r>
            <a:r>
              <a:rPr lang="ru-RU" sz="2000" dirty="0" smtClean="0"/>
              <a:t>стенки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2859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невыполнения НИИ за рубежом: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Отсутствие доказательности</a:t>
            </a:r>
          </a:p>
          <a:p>
            <a:r>
              <a:rPr lang="ru-RU" dirty="0" smtClean="0"/>
              <a:t>Отсутствие преимуществ</a:t>
            </a:r>
          </a:p>
          <a:p>
            <a:r>
              <a:rPr lang="ru-RU" dirty="0" smtClean="0"/>
              <a:t>Большее количество осложнений</a:t>
            </a:r>
          </a:p>
          <a:p>
            <a:r>
              <a:rPr lang="ru-RU" dirty="0" smtClean="0"/>
              <a:t>Выраженный дискомфорт для пациента</a:t>
            </a:r>
          </a:p>
          <a:p>
            <a:r>
              <a:rPr lang="ru-RU" dirty="0" smtClean="0"/>
              <a:t>Сравнимые результаты с использованием других способов декомпрессии</a:t>
            </a:r>
          </a:p>
          <a:p>
            <a:r>
              <a:rPr lang="ru-RU" dirty="0" smtClean="0"/>
              <a:t>Развитие интенсивной терапии</a:t>
            </a:r>
          </a:p>
          <a:p>
            <a:r>
              <a:rPr lang="en-US" dirty="0" smtClean="0"/>
              <a:t>Fast-track </a:t>
            </a:r>
            <a:r>
              <a:rPr lang="ru-RU" dirty="0" smtClean="0"/>
              <a:t>реабилитация</a:t>
            </a:r>
            <a:r>
              <a:rPr lang="en-US" dirty="0" smtClean="0"/>
              <a:t>, ERAS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64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ovidien.com/rms/imageServer.aspx?contentID=23443&amp;contenttype=image/jpeg&amp;originalFileName=BIS_SensingSystemPatient_imag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559347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armshop.ru/upload/iblock/403/4039dbfd5820885db6086d058aedc1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6576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2" descr="data:image/jpeg;base64,/9j/4AAQSkZJRgABAQAAAQABAAD/2wCEAAkGBhQSEBUUEhIVFRQVFBcVFBUYFxUVFhQVFBQVGBYXFxQYHCYeFxkjGRUUIC8gIycpLCwsFh8xNTAqNSYrLCkBCQoKDgwOGg8PFykcHBwpKSksLCksKSkpLCksLCkpKSkpKSwpKSkpKSwsKSwpKSkpKSwpKSkpKSwsKSwpLCwpKf/AABEIAOEA4QMBIgACEQEDEQH/xAAbAAACAwEBAQAAAAAAAAAAAAAABgEEBQMCB//EAEwQAAEDAQQGBQYLBQYGAwAAAAECAxEABBIhMQUTFSJBUQZhcZHRFDJSU4GhFiMkQmJzkqKxsuEzNHSz8FRywcPS0wdDgqPE8VWFk//EABgBAQEBAQEAAAAAAAAAAAAAAAABAwIE/8QALBEBAAIBAwMDAgUFAAAAAAAAAAERAhITUQMx8CEiQRQyBIHB0eEzQkNhcf/aAAwDAQACEQMRAD8A+mUUVFe9400VxW/yrn5Qaznq4w0jCZWqKq+UGp15qb2Jtys0VW15qPKDTexNuVqiqnlfWKjyrrFN7E25XKKqeUnmKPKTzFN7E25W6KqC0nmKPKTzpvYm3K3RVTyg1PlBpvYm3K1RVXyg0G0Gm9ibcrVFVfKDR5Qam9ibcrVEVT8pNBtZq72JtyuUVS8rNT5Wab2JtyuUVSFrNdkWmauPUjJJwmHeioSqamtHAooooCuKwTxEe3wros4V4QcBWPWmYhr049XLyY8x76PJD6Q99d5omvK3cPJT6Q99Bsp9Ie+l/pN0zNktDbIQ0dY0py+66tpIurCboutrk4zwyq650ysqdbLh+IVddOrdKUq1iW7oUEwo31AQJ55UGl5IfSHvo8kPpD31lN9NrISoa1SboeKr7TyAPJ/2yZUgbyQQSnPEYY0J6a2U3AHFEuOFpKQ26VFxKUqKSkJkbq0mThB6jUGl5B1jnlh+FT5F1p68D4VmDpvZLq1a7dQm+Vat0BSNbqr7e58YnWEJlM40N9K0uONpZbW4lTimnFQpBaWggKSpC0gymQSDEAzjwo0/Iv7vLj4VPkX933+FYls6ZpbtwshbEksjWKcCBL83QElJkiOYnADE170H0xTaXUoDKkJcbW6wsqSoOoad1ayUjFszBAMyD7KDWNgwzT3fpUbO609fX7qzrR03sba1IU9CkFxKgG3lYswXQCEEEpBBMZDHKuw6V2XWpaDyStRbSkBKyCp5N5pN8Ju3lJhUTlUFvZ/WnH+uVGzzzTlH9YVL+l2ULCHHmkLVF1CnEJUqTAhJIJk4YDGsrpF0xbsjrbSkFSnEFYOsZaSAFpRiXVJBMnIcjyNUamzjhiP69lGzzzTh/XKvGlNPMWa7r3Ut3gopmTeDYBXEA5AgmqnwuYUpoNLDustCbPKDghSm1OAmc0lKcxnOE1Bd2ceaf69lB0aeacauTWNbeljbWvlt9Xk13W3W8AlSHF3wVKAKAG1bxiTAEyKC4dGnmO+jZquY76uocBAI4gHrxEiRmK9CgobNVzHefGgaNV/RNX5qJoKWz1c/vV4WypJSD843U48YJx7jWhNVNIecz9cPyLqucpqA0/Cik5j/AN1cSaXX7TFpWOsflTW7ZlSK9mE3DDKKl3ooorRw8O5VmnTzCd1TzYUnAgnEEVovZV80cs6HLa6lxUJvukYxeUCbqZ4SfCsOrHo9n4XpxnM38QeR0js39ob+0Kn4RWb+0NfaFfPnmUJOK20mSLhs6wchibwUrjxPCvOk7GhDSFggOKUQUALSCiJv3F7yccOR4RFYU98fhsOZ9TtpCx2V99DhfWl4MkILT7jKiyo3z+zIlOE+zqqo9oOwOKU4py95Qbkl5RCil5Dt1GPrEow4ZCAYrJsp+Us/wH+Q5VWzH4iw/wAUv+Y3Upn9PHPnr+xif0No9WtK1JIC7QXZcVAXbIS9exwm5hyIwrrZNFWNt1tSXJdavvIKnCTDrQSpRTkU6sDhAxOZJpWtSvirf/EI/mu1bn5V/wDX/wDi0o2I58qJ/VptdG9HXAkLlDidS0C8ogJD6XS2zJ3RrbpIGPDKtawrszAeKHUgLfW68SuYedO9M+bJTgOo0mWE7mj/AOIc/nNV5tZ+It38Uj871KX6eL7+XRut1hsrrwWt5V5OreLWuUGzqd9txTUxAmZwB4zXPRWi7Gw4lxpzFQW2yFO3kJSty+tDKZwBcIJzOQ6qwXD8qc/gP/GRVaxnd0d9cv8AnopSfTxXfypn9DG7oSwkrcLmTlpKzrQAly2tht4HlKUYA5EHOqB6LNptaFItDaGmVWd8t3llZ8mY1aFLBXcxSUyu6MOBzrHf/dbZ/Fp/F2r9s/ebT/Bf5TNKPp4589P3M1pstmdcbcU5KzGruvuJCrijEISsJXvSMjyNV9OaOs1rTLlpUluC04EPIS24kkLuLBkTu5iFROMUuWA/GaN7Vfz1VnqPyJzrtY/lLpS/Txffy5g76Z0RZrQRrHLpaaebhLiE3W7S2GllUgxuxBPHnVazdGLKlxtaXVFSVMOoGsbN7yazlhvC7Kk3JmOInAYVi2/9vpD6gfizXqxft7D/AAh/K9SnOxFXflWdhbW4B1iIJgG8mCeQM4nLvrG0roFp5TijaCi8thTgBaKZs98NpWlYIIvKkpVmUClGz/u1k/ilf5NdNIHct/8AEo/mvUp19NF1fl0eV6KCrxDihfIUpQuyVBMJUDGGOPI9lQzoa6sK1zhhQVdJkQkAXewwJ7Bxxq1Yf2Tf1aPyiu81y8ksoaAxB1rl4NLbvDAkLc1mc4QSQI7+FXrDZNWkpvKVKiqVZ4wInjAArvRNETNc3rPeKDPmKvdpgiPfXupmqTFlW1n5Y52p/ImmOw5Ut2v98c7U/kTTJYcq9XT7PPmt0VE1Nas3N3Kli19CWnVKWXHAVkqIF0iTiYkU0O5VxQcB2Vj1uz0dDPLCZnGSyOgqQIFpeA5AgR3VzP8Aw9bP/Pc7kY+2muorz3L1b/U5YzfRhAcSu+qUsakCBBFxSL3bvTXNvokgIZRrFwy4XEmE7xKkqg9W7WhatLobcuLCgAi/fiU4qi7zvcYFeTpxoY3jkFGATAJABJGWYqW53c+fPJUHeiCFJeTrF/HLCzgndKVKVA5je48q6HounWX76p1GoiE5au5PbGNXFaabF470JAKiQRAKkJ4x6aT2VA0416R+yqe6P674WbufKiz0SQkMDWKOoWVpwTvXlJVB5Dd4V5d6HoUh5GsVDzgcJhO6QVGBzG+e6rzen2iYvY4RgcSqcAMycJ9tXLJa0uJvIMjsIIxjEHEUtd3Pnzuyl9F0l1TmsVKmNTECAC2ET2wJrm10RSnyf4xXxCyoYJ3pWFweWXCt6ilpu58l9fQ9Jadb1qodcDpN1Mgi9gOre91d3ujCVOOL1ihrGdSRAwF1Cbw5ncGHXWzRSzdz588hiMdFUpVZ1BxXyeY3Rvysrxxwziq6uhKdSprWq3ndbeuiZulMRPXNMlFLXez5Yj/RcKW+rWEa9ASRdG7BSZGOPm++pa6MhK2V6w/EtFoC6N6QsXs8Dv5dVbVFLTdy7X52LjXQwBtpGuPxTpcm6N6bmHnYeZn116f6HhSXxrSNc4lwm4N26pZgb2Pn59VMNZp6RMgqCiU3FFJkTN0xIuzM99LXez587tBlu6lKc4SB2wI/wrpVFGmGiUgKm8ooG6rzkqCSDhhic8q57ea4FRwzuqEYAjMcUmfYcsJjJpUTWYekbEE6zAZ7q8yYzjHGrNj0ih2bhmInAiJ7eNUWqBUTRQK9q/e3O1P5E0yWDKlu1fvbnan8iaZLDlXq6fZhmtVNRU1qyeHcq4IyHZXd3Kq6cvZWPW7Nuk9VFE0V5mzK0slV4w64gaoCEpvAhTl3ABQVfvFOOED2xzKlOK3LQtF9xQSCjzSAFEARA84iVEdWQrZJooF6x6WvIcvOPSlTZJLcqBWi/ACVERdSqeEnCQRViyBboJbtSjdMKlsZlJUmQeG8kxhlwrYmoSgCYAEmTAiSeJ5nroK1msriVEqeKxJwKUjAkkZcQIE9XXVyooFQTRRRVAaKKigmioqRQFAqBUigmlwWzFd+0EEu3kgIxShDiwoQ2okE4A38YTiMRTEKXBbSb6vKXjcvLKUtASmYupjBSsRzyHKg9otrZQflC1HWKVN14JhakQghBBmSkCCMVxxIrRGm2rqVSSFG6khC95QAJgR1jvrJtGkITCn3JDSkKWhEi8pV69uruylIwgZTvYgVZGlG0q1l90pSmDKVqBKUkKKQFwkwnEEHGOJMhbVplpBShKTkkgJQQAkhKgYgYQsGB2Z0I6QNEkb0gEq3TuwATPsPu7J72TSaXFFKQuQATKSkEHlOfP2irKRExhJkxhJ5nmeugz0dImTxV2XFSZygcSc4z7jGnUSag0Cxav3tztT+RNMthypatP7252p/ImmWwZV6un2YZrU1NFFasnh3Kq4y9lWHcq4cB2D8Kx63Zt00UTRRXmbAGiiigKJoqaCKkGiioCaKKmKoiaDUxRFBFAqaigKmiKKAFLJcW4oJ8ofN5x4ouhKQCzOF9KxKcwBOecYUzRRQYlks7rgVFrdBClJIIaJBnMhPmHCI8atI0W4AB5U9AEcJyjOZzk93KtGiKDPe0ctSifKXAD80RGQ55ZThFeRolcD5S7IugnAXgDOIMjHHKPxnSooPDDZSkAqKiPnKzOPH+uFe6KIoFi0/vbnan8iaZbDlS1af3tztT+RNMthyr1dPswzW6KKK1ZPDuVcYwHYPwFdncqx7dpJaMkpPbPD21l1YmY9GvTmmlFRSo90seBwbb+/41z+GL/qm/v8AjXn0y2uDfQRSUvpO+UrFxG+Z+dKcsser310PS1+8VatvFN2N+MyZ87PGmmU1HGKkUlI6UvgIFxG4I+fvYRvb2Ndfhg96pv7/AI00yWcYoik74YPeqb+/40fDB/1Tf3/GmmVuDjFTFJ3wxf8AVN/f8aj4Yv8Aqm/v+NNMlwcoqIpO+GL/AKpv7/jU/DF/1Tf3/GmmS4OEURSd8MX/AFTf3/Gj4Yv+qb+/400yXBxiiKTvhi/6pv7/AI0fDF71Tf3/ABppkuDjFTFJvwxf9U39/wD1VW+ET3L77v8AqpplJy4PcUXaRPhC96P33v8AXR8IXfQ/7j3+ummU1TwfLtRd6qRPhA76sfbf/wByo2+56pP23/8Acppk1Twfbp5UXeqkPb6/Ut/ae/3KlGnl+oa/7v8Arppk1T5P8NK1D5W52p/ImmSw5UqWKVuFZAEnITA4YTJ4U2WIYV6cOzLNZqaJorRmhQrOtdjvVpVBFJi1LLmhZ4V42H1U4MaNKxIAA5muuxTzT7/Cs50w7jUS9h9VGw+qnTYiuaff4UbFVzT7/CpePK1lwS9h9VGw+qnTYiuaff4VGxVc0+/wpePJWXBL2H1UbD6qdNiq+j3nwo2Kr6PefCl48nu4Jew+qjYfVTpsVX0e8+FGxVfR7z4UvHk93BL2H1UbD6qdNiq+j3nwo2Mr6PefCl48nu4Jew+qjYfVTnsZX0e/9KNjK+j3/pS8eT3cEzYfVRsPqpz2Mr6Pf+lGx1fR7/0pePJ7uCZsPqqdh9VOWxlfR7/0o2Mr6Pf+lLx5T3cE3YfVRsPqpy2Mv6Pf+lGxl/R7/wBKt48lZcE3YfVRsPqpy2Mvknv/AEo2Mvknv/Sl48lZcE3YfVUjQnVTjsZfJPf+lcbRYSjzhhzGIpGmfk9WFZNGxWs0iBXoAV6rSIpxMiiiiqgqFGprw6cKCzpZSi0hCSQCgExhypUtBUPnK7zTiEXrn1Sff/6rkvQjZzHbicZ7K8b1E3yhfpL7z41ItTnpr+0rxptPR5v0SParxqPg83yPv8aWFdNrc9Yv7SvGvJt7vrF/aV401HQbXon+vbRsFr0T39nX11LUqjSTvrHPtK8a9J0i761z7SvGmjYbPo+/9akaDa9A/wBe2gWtpPR+1X9pXjXjaz3rXPtK8aaditcUmvWwWuKaWFUaYf8AWufaNe06Xf8AWr7zTNsJnkO+vWwWvRpYWFaZf9avvrzt20etX301nQLXo152IxxAHtFAsDT1o9av+vZXUabtHrVe7wplRoFk5J7sa9DQLXo1LCsdOWj1q/d4VG3LR61fuppVoNjiB7cKgaGs/C79oeNLC0jS75/5q+81J0m961f2jTUno+z6NejoBn0fxpalHaLvrF/aV416Ta3D89f2leNbtq0cyk4BPf8ArQ3YGyPMB7J8aWUxl2xWCQpRPOTh7aYlvE2JZUZKUHH+7iJ66qM6JTevAQOVd9IGLC/1Nr/LVSWRZLXeq8DS3oZ6aY28q9eM280vU0URRXTkVzeyrpXN7KpItOOlNwjgyily2aRcUtYKnoCiIQly6YJAN5AxwjjTBbDDaTzZRHs/oUn6TtOrkqJTvE3u0k5jKvLD0/DzaXkpOIVjlebXJP8A1TJrk9pRbZASh2Tkbi0TlkYg99ZO1UqfStT+UfOPDqmmjT+nGbWpotKKlpBB3SBwOfsNJ7kLuj+kKlWW+smQhRnHApvQD3Vms2hTgkh7tLTqs+sCKiz2YizqTBgBQKgDdF+ePtrOtGkA0reXcN33cMeFMSV0vwq7K55apU9xFVF6dW0sQlxJBEkoW3APEhQSYx4TXDo7p5DNoLqns881T7BWjpy1ItaytsqOAlSklIgzET2HuNRWvpjTxDU714qAhMkmZy6/Csk2uRKtaOtTLo96kiptzClIQQk4qBSSMDAP+B91ZStMlu8hL1w5QFFMEZ8R7qsJK6jSCDN1ZUUiYS2pR7IEnjXfQ/SNQdCQXAk3hvBSUmATACox9nCvXRDpOyyl0O2jzhgMVb3PCqFlavLCk4gKIPO8RkRwO8O8VyrX0vpcl1KEhxUovEJBURiRjEz3VXcBSJUHE87zLgHeUiuNqs6kuKUUEQjGRjdxMgcayNIaVQtNzWxBymIrqOxLYXa7qb4vxzDa44YyBhjWnoPTpcBC1LMKAF69MESM+FcrB0pZ8iLC3Sd0jzVGBGMnKKo6KshBUEpKpggDGQAcffXMqkaS1hUYcIvEXg2taTH90GPaRXh23NpzfbTHpFKD3E1xDwYSkLITKipJmD+lZ7WlFG0BwvqKQd3fKgPZJFX4T5aqekCWzuWgE8myVE9UJP8AhWxprTcWZCwZUspkcCCmTE5YxyrI05bzaym6oqCRljA9hwrs9o1TjLaR82Mc0yExHOoqG75TKmnUj6lax2XkAj314ZtCDJByzhCgQeWGIrM+ELZBuuETIkYgxgSFpwPfW10O6RtM6xK3Vb4wgKVvc8PxrqUaGhtNKGBKyngFhQwnG6VCTnzrdt/7jafq3Py0rWEylF2TJKZ5kqx9oOfZTfpNuLC/9Uv8hrlSVoThTO3lSvoThTQ3lXqwefJ7ooortwK5u5V0rm7lUlWi+PkzfYn8KxNI6PCpltDgOIBuyMcSCeOAxHM1svqiyoI4BGdYmjNJNqbSbUoJJccQhxCgUFKCkAqJm6SVhMHGeVeSXov1pgW7o8wFCWXEkRKS+tIPsC67WTR7YMIZShM3pK9YsR5sE3icY4it942Bwgm3IMxADzRzkDr4Huq5ofVPKUUBxaBdCXVHcdEY6sjEhJBScBBFR06NNfIQDxCvzK/Slu3aCQ4ReZDxjgQhaeQTEKiOvOtZ3SSzopboSG1C/AWTdEOqAKjAwIEyOBmvZttmJh10MLFyZWgJUShCtxRm8PjAJnOol+tFA6FZCiPJiM8C8Znr+MOR4RXey6DbSpS0NIbURdKgSSRhgrDLCfZTEWLGk3xbQSCCAlxoqJPmhMYlRJEcyRVi1ONt2M2jVOKJQkhC5S4C4QAFJAJBF7EQT1GirOmmz5O0AYO7jGUIpMe6NsoKvkQUmSStCwJ61AqSEnsmmzTlqULLZ1JQCVFuUKUETeSJTemArHvrkUtKCEuOLs7i0FVxUYC/c88gDElMDjNEv1omMaHs8T5OQZwl0+2QFkd1bug9GIbW2G0pSL4UUpyBvZzGJPGa0bNYbKjeFuRChAhxoXgokATexkpI/wCk8q72ct6nWNIWoJeaShZycSpxuXG7uaIWcfoGivfSqwpeVq14oUjfT6QvEgTmBIBpSc0BZ2EwlgAThKlnn6UnuIim3pLaVIfbuIQslMFKlhuRvndUSN7DLHCaquhhQQm0KcYUtN+4VgoTv3BvkRJJAHbRNUXRcZsTIGDSAeMkqJx4XhAHhTR0Ts11xRzlPtz41WFo0chMeVhYm9AWFY4iSG0zwNa+h3AVNqS3cStt0iTeKkhxvVLJ4Xkb0HETHCjplaZ0Yhbii4lDkKVdSUp3Qc4JEzhmDWC9oyzyAGcs94/he/wpgtlsc8odSGC4kLGLawHEyMZRBMdcUWmx2VTi79suqQooVrChOKbs4qiQLyRI5ijmMoma4Ydn0c3e3EAEEhJIF4A4R1YZkU42KyjyMpPIkxnIJ8KzXn7Kkwh4Pu4JS02tu8o5Xd3AdpIyrTddKbJaCLqCjX3SZui7eKSeMcTRShbtCoF4mx2dxOZVcAXAGBVebVlzvd1Z9k0QyDKLGlJmZSsBMRjKEqIIyzGEUw2W1JcZv2lIzaQlbDgXfU6Y82TdxjPma6tPaPTiLbEjLWJBIIvRATKpAyomOUZRcOejbPBTkBOAGQJB4ACBM0w6W/cXvqXPymsZTzRQFWdJWlLzCQ6TgolyHEpBx3REmI3sONbmmh8jf+pc/IaKQtB8KaGsqVtB8KaW8q9eDz5PdFFFduBXh3KvdeHcqKvPj5InsT+IpZ0G2hbKgtuzgm0Oi44gqS4VJbg8bhIIkDA8s6aHR8kT/dT+IrF6ENqLL4SUyLQvBQkZIIkZ4Y15Jaz98PbVkZU4BqtHm+QCAq8pQBkYXccEzjyA66lrShgITaGkxMJs7C3CSSJu8B5wM81dVaGldFvqQDZyy27JJVcGMtxIUUKIN8DGMswYg3rMw+HBeW2W7uISgpVehIBmSIwPKOvhw1Ymk2iNFuib5hR+MgySud6YAGMRkK4hLakpJRZDLTcpdSUKQFtNCNYQbwOGeOEcDVzTyZ0baB9Ff41b0bZ1qs7P7NSSygFKkzgWk4AjhM586OP7vyZKbEylF5LVhAbgJN+8lInAZYHdMRyirCdIreKkeUtmUqlLKFKIF05uqJCe4YnjVhWjLQH5QLOGN43bgmdUkImEyYc1hzGCox4aTKHA0sOXB5124CBdujGDkZn3UdsHpYPkbA1YclbQub29N3AXTIPhVZuyNOWdkapkgoUkNuuKCzD+V4AXgF3cCMyBzqx0vE2Br++x+ZIP+NW9BsqXZGiEtqO8d8Tva04yJ4XvaafDL/L+TPa0QzfwstjF+AZdKiUpPIDHBJPYAD1ehaytKEB1MBxvcs7ag2IcmVOqGCZEYZ+3DQ0loh64DZU2dp0k3lFIOBbjAlBghQAyIiOyrNpbcSlRWpFy83dCU3bsOYyZ5R76NWN01EutDVB2cLpvT5rpkFJBBwriwhpbDAuWYBSFpS0/Kp+OyvxiL0GCPwJrp06HxjPWpI79ZWh0fQtVkaKSiYUd9JUL2tm9geV/2kGr8MI/qz/xRbLV+E+QAnE3EF1cIBUDgMCAm8CRyGOE3NElSrQhSi6r4pYvLSGk+c3IQ1mBhmeoVa0jop5baQ28llcgrUhGe6mccxiDxGGddmU3Xk3nCu+HCmYylBupjAgAGo9BO07d8seK7OVhJRLiVKSU3pgEwU+7jWvbrI0X1qLdlWUrUrecUhSCQgGQQQCSUSRz4maxekRi3PdjfcolKvdHup4fsaiubrKgTCryTeuyDAPHG8ceYq/Dz9L78i/Z2mmk/FCyt3CEpLLZeUm9O6mB9A4cLvVV0yLBaTCpi0GFgKUSQo7ycsT83LhXfZTwdlLyWmrl0IQhIhV1AnEYgEKiZ86i1q+R2oAyQl8HtuqP61G89i50eUNQ4FtstGLOSq5rG1byoJReUkQQd5OWJ4VoQ0kJMWBJAvJOrVOMq3UQDN0g85Vw41/+H0lC4VEJY68LskY88R7aZXLG6psjWoCo3VpbAjzCMCSIwVh1jKKSy6H2R58sS3J81sE3UPI3W2tWymFCJV87HAR74Nbmlh8je+pc/Iqs+0WZbbLesfLpStoKJAAlKpKucxzJ4VpaX/dHvqXPyKo2fPdBcKaWsqVdBHKmprKvXg82T3RRRXbgV4dyr3Xh3KitRI+Sp7EfiKwtB2FZD4LU/KFmLykFQLeCkqmDJjjh1RWro3SCVNasqSlacAFGJgyO3lXgaOWmSH7pOMBQu9xzrxz6N6uYl4t9kWCQG31Amdx7CVAAiFfN7cMJ41bsLDyUFCUBvMgqcLqrylSqZGUE+3qxqqU2n+0o7dzwrmbE4v8AaWoEcgsR3THurl246TaUbDaEBQcVeAPzUkkplMTug4ceJq1o3R6tS1LZBLKASFqbUn4qCCJzkAf9XVJ7t2FpLK2w4nfMklYPLwqumxlA+LtQSBwK0qHccqJXrby5ZVqN0otOQyfCU7sxvYGTdy68YmtNxTygMEIEG+CSvDqIiDEe/qNZanH/AO2s/wDbH+Fc1WML/a2xKhy1iQO7KiqOmkk2JlKbzvxqoEypd12cCOMXogezhV/RLClWZuELgBwQlwtqELMJOUmBE4Y94sWqy2dTKGg82AgyPjEzxnH21wvFPmW9A6lLQv3mjjT7tX+na22VYKhFpWCqRddAEqA3cRgkHug5Tj5t9mWmxrSoBtCchfLqlCTIK1D5xMc4rj5W5x0hZ/YWga8mzsrxetjbna6mO6aO1fpQhRcauoU4QlCro86IdBIiTMlJyNWdF2NS7M38VIGtBTfW2U76ikDEeiBjzBrtpM2V1SSbSyLqbv7VA7ONVlKSPM0mhI5F5CvxNHGj3al216JWSYZC5Mi884AFECZAOKerqGBmRAswQ/ZkqUi8i+EoQLqEJuCAEyeWZ66pFaT52k2yOp1AnuVXWwOWNpYX5UwVDjrUcc+NGjE0yhXlL6g0pYkALEkJUlTghUA5ApImMhwwpucsJLhNwwSYUHVAQUETdnqjjioHhhkvrsZcU4LY0lSjMpeCSCexVeTbG+GlUgdbjaveaM8cNMzPK6jRaytJ1SRdAIcccU5dKcBCJi8AJkn2mcOL6L1ltoQqSougKnCSnOeUmqyrTZ1ftNIoWORcSB3A1bZ0pYUtKbFpZuqBB3xxHbR3Kh0Y0c6WnAppCZDV0GS2q7evbyVHHLI4YYRhWy9obd3Wm/NWm6FLSCL15MY4EkA+6cJrHvWEebbW0HmlyD+NSNIWX/5M/wD6frRzhjpily22PVshKtWiXAoIbnEwQSVKxWcsY+aK1dJD5I79S5+RVYDdt0eDJtaFHmVSa8ae6b2fULaYXrFrSUAgG6LwgkqIAyJymjov6C4U1tZUraDRlTS1lXrwefJ7ooortwK8qGFeqKKxNKWS9Sva9EScqfnGZqqvR4PCs5xt1GVEHY3V7qNi/R91PezByqdmDlXOh1rIexer3UbF6vdT5swcqNmDlTQayJsXq91GxOr3U97NHKjZo5U0Gsi7E6vdRsTqp72aOVGzRypoNZFGheqjYvVT3s0cqNmjlV0Gsi7F6qNinlT1s0cqNnDlTQmsjbGPKjYp5U9bOHKjZw5U0GojbFPKjYp5U87OFTs8cqaDURtjHlRsY8qednjlRs8cqaDWRtinlU7FPKnjZ45VOzxypoNRH2KeVWLNoaDlThs8cq9JsQFNBqUNHWO7WukYVCGgK91pEU4mRRRRVQUUUUBUGpooIqaKKJAoooooooooCiiigKKKKAoooqAoooqgoooqAooooCiiigKKKKAoooqgooooP//Z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2" name="Picture 14" descr="http://www.omnipharm.ru/upload/catalog/67/277_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243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75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62"/>
            <a:ext cx="5252110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8" y="3572359"/>
            <a:ext cx="5494022" cy="32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6048939" cy="361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1"/>
            <a:ext cx="7772400" cy="864095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Ближайшие результаты лечения неопухолевых форм ОКН (Городская клиническая больниц №2 г. Ставрополь, Российская Федерация)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64807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Оперировано    304 больных за период 2008-2013гг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6438386"/>
              </p:ext>
            </p:extLst>
          </p:nvPr>
        </p:nvGraphicFramePr>
        <p:xfrm>
          <a:off x="323528" y="1916832"/>
          <a:ext cx="6096000" cy="2968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1619672" y="4437112"/>
            <a:ext cx="25202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С интубацией кишечника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3721985" y="28578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144764197"/>
              </p:ext>
            </p:extLst>
          </p:nvPr>
        </p:nvGraphicFramePr>
        <p:xfrm>
          <a:off x="3995936" y="4653136"/>
          <a:ext cx="6048672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6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184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868" y="3959499"/>
            <a:ext cx="6221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Мендель Н.А., </a:t>
            </a:r>
            <a:r>
              <a:rPr lang="ru-RU" dirty="0" err="1"/>
              <a:t>Волостников</a:t>
            </a:r>
            <a:r>
              <a:rPr lang="ru-RU" dirty="0"/>
              <a:t> Е.В., Плотников Ю.В., Шейко В.Д., Шмидт Я. Эффективна ли интубация кишечника при острой кишечной непроходимости? Старые догмы и эволюция взглядов // Вестник хирургии им. И.И. </a:t>
            </a:r>
            <a:r>
              <a:rPr lang="ru-RU" dirty="0" err="1"/>
              <a:t>Грекова</a:t>
            </a:r>
            <a:r>
              <a:rPr lang="ru-RU" dirty="0"/>
              <a:t>. - 2013. - том 172. - № 4. - С. 100-104.</a:t>
            </a:r>
          </a:p>
        </p:txBody>
      </p:sp>
      <p:pic>
        <p:nvPicPr>
          <p:cNvPr id="3076" name="Picture 4" descr="http://www.chirurg.com.ua/KN-bo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91903"/>
            <a:ext cx="19621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81576" y="56124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Непроходимость </a:t>
            </a:r>
            <a:r>
              <a:rPr lang="ru-RU" dirty="0"/>
              <a:t>кишечника:   Руководство для  врачей / Под ред. А.П. </a:t>
            </a:r>
            <a:r>
              <a:rPr lang="ru-RU" dirty="0" err="1"/>
              <a:t>Радзиховского</a:t>
            </a:r>
            <a:r>
              <a:rPr lang="ru-RU" dirty="0"/>
              <a:t> - К.: Феникс,  2012.-504 с, </a:t>
            </a:r>
            <a:r>
              <a:rPr lang="ru-RU" dirty="0" err="1"/>
              <a:t>илл</a:t>
            </a:r>
            <a:r>
              <a:rPr lang="ru-RU" dirty="0"/>
              <a:t>. ISBN 978-966-651-950-7</a:t>
            </a:r>
          </a:p>
        </p:txBody>
      </p:sp>
    </p:spTree>
    <p:extLst>
      <p:ext uri="{BB962C8B-B14F-4D97-AF65-F5344CB8AC3E}">
        <p14:creationId xmlns:p14="http://schemas.microsoft.com/office/powerpoint/2010/main" val="86022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66843"/>
            <a:ext cx="72728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Оперированные </a:t>
            </a:r>
            <a:r>
              <a:rPr lang="ru-RU" dirty="0"/>
              <a:t>ОКН и + </a:t>
            </a:r>
            <a:r>
              <a:rPr lang="ru-RU" dirty="0" err="1"/>
              <a:t>динамич</a:t>
            </a:r>
            <a:r>
              <a:rPr lang="ru-RU" dirty="0"/>
              <a:t> ОКН (перитонит). Всего 164 (130+34). Тотальная НИИ - </a:t>
            </a:r>
            <a:r>
              <a:rPr lang="ru-RU" dirty="0" smtClean="0"/>
              <a:t>25(14,6</a:t>
            </a:r>
            <a:r>
              <a:rPr lang="ru-RU" dirty="0"/>
              <a:t>%), зонд за </a:t>
            </a:r>
            <a:r>
              <a:rPr lang="ru-RU" dirty="0" err="1"/>
              <a:t>св.Трейтца</a:t>
            </a:r>
            <a:r>
              <a:rPr lang="ru-RU" dirty="0"/>
              <a:t> - 108 (65,9%), без НИИ - 31 (18,8%).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Данные по Полтавской областной клинической больнице им. Н.В. </a:t>
            </a:r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Склифсовского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2008-2013 годы.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838546"/>
              </p:ext>
            </p:extLst>
          </p:nvPr>
        </p:nvGraphicFramePr>
        <p:xfrm>
          <a:off x="1415988" y="350100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Без НИИ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25(14,6%)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139 (85,4%)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Летальность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8,6%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8,2%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Койко</a:t>
                      </a:r>
                      <a:r>
                        <a:rPr lang="uk-UA" dirty="0" smtClean="0"/>
                        <a:t>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12,7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8,7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92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В </a:t>
            </a:r>
            <a:r>
              <a:rPr lang="ru-RU" sz="2800" dirty="0"/>
              <a:t>настоящее время недостаточно доказательных исследований о целесообразности и эффективности НИИ, в то же время результаты лечения непроходимости кишечника с НИИ и без нее сопоставимы. </a:t>
            </a:r>
          </a:p>
          <a:p>
            <a:r>
              <a:rPr lang="ru-RU" sz="2800" dirty="0"/>
              <a:t>Целесообразно провести глубокий и всесторонний анализ использования НИИ при ОКН  и пересмотреть ее использование у рассматриваемой категории пациентов в национальных стандартах.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89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862" y="1700808"/>
            <a:ext cx="59340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4795967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Интубация кишечника – это религия, а не наука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http://www.surginet.info/themes/imago06/images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252756"/>
            <a:ext cx="1464097" cy="52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411760" y="6404432"/>
            <a:ext cx="63065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03-04-2014 (</a:t>
            </a:r>
            <a:r>
              <a:rPr lang="ru-RU" dirty="0" err="1" smtClean="0"/>
              <a:t>Харков</a:t>
            </a:r>
            <a:r>
              <a:rPr lang="ru-RU" dirty="0" smtClean="0"/>
              <a:t>)                      </a:t>
            </a:r>
            <a:r>
              <a:rPr lang="en-US" dirty="0" smtClean="0"/>
              <a:t>http</a:t>
            </a:r>
            <a:r>
              <a:rPr lang="en-US" dirty="0"/>
              <a:t>://www.surginet.info/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64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56"/>
            <a:ext cx="8229600" cy="1143000"/>
          </a:xfrm>
        </p:spPr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975" y="3717032"/>
            <a:ext cx="9073008" cy="2769172"/>
          </a:xfrm>
        </p:spPr>
        <p:txBody>
          <a:bodyPr/>
          <a:lstStyle/>
          <a:p>
            <a:r>
              <a:rPr lang="ru-RU" dirty="0"/>
              <a:t>Анализ причин, почему методику НИИ, широко распространенную в странах постсоветского пространства, не используют и перестали применять за рубежом, оценить её обоснованность, клиническую эффективность и целесообразность.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908721"/>
            <a:ext cx="5568120" cy="276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и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Авторами проведен поиск и анализ источников литературы в базе «</a:t>
            </a:r>
            <a:r>
              <a:rPr lang="en-US" sz="2800" dirty="0"/>
              <a:t>MEDLINE</a:t>
            </a:r>
            <a:r>
              <a:rPr lang="ru-RU" sz="2800" dirty="0"/>
              <a:t>» (ключевые слова «</a:t>
            </a:r>
            <a:r>
              <a:rPr lang="en-US" sz="2800" dirty="0"/>
              <a:t>intraoperative intestinal intubation</a:t>
            </a:r>
            <a:r>
              <a:rPr lang="ru-RU" sz="2800" dirty="0"/>
              <a:t>», «</a:t>
            </a:r>
            <a:r>
              <a:rPr lang="en-US" sz="2800" dirty="0"/>
              <a:t>intestinal splinting</a:t>
            </a:r>
            <a:r>
              <a:rPr lang="ru-RU" sz="2800" dirty="0"/>
              <a:t>», «</a:t>
            </a:r>
            <a:r>
              <a:rPr lang="en-US" sz="2800" dirty="0"/>
              <a:t>long intestinal tube</a:t>
            </a:r>
            <a:r>
              <a:rPr lang="ru-RU" sz="2800" dirty="0"/>
              <a:t>», «</a:t>
            </a:r>
            <a:r>
              <a:rPr lang="ru-RU" sz="2800" dirty="0" err="1"/>
              <a:t>Miller-Abbott</a:t>
            </a:r>
            <a:r>
              <a:rPr lang="ru-RU" sz="2800" dirty="0"/>
              <a:t> </a:t>
            </a:r>
            <a:r>
              <a:rPr lang="en-US" sz="2800" dirty="0"/>
              <a:t>tube</a:t>
            </a:r>
            <a:r>
              <a:rPr lang="ru-RU" sz="2800" dirty="0"/>
              <a:t>», «</a:t>
            </a:r>
            <a:r>
              <a:rPr lang="en-US" sz="2800" dirty="0"/>
              <a:t>Cantor tube</a:t>
            </a:r>
            <a:r>
              <a:rPr lang="ru-RU" sz="2800" dirty="0"/>
              <a:t>», «</a:t>
            </a:r>
            <a:r>
              <a:rPr lang="en-US" sz="2800" dirty="0"/>
              <a:t>Baker tube</a:t>
            </a:r>
            <a:r>
              <a:rPr lang="ru-RU" sz="2800" dirty="0"/>
              <a:t>»), монографической и диссертационной литературе, а также учтены мнения участников многочисленных дискуссий по вопросам интубации кишечника в интернет конференции «Русский </a:t>
            </a:r>
            <a:r>
              <a:rPr lang="ru-RU" sz="2800" dirty="0" err="1"/>
              <a:t>суржинет</a:t>
            </a:r>
            <a:r>
              <a:rPr lang="ru-RU" sz="2800" dirty="0"/>
              <a:t>» и результаты персонального опыта авторов.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94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Показания для 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Дооперационная декомпрессия</a:t>
            </a:r>
          </a:p>
          <a:p>
            <a:r>
              <a:rPr lang="ru-RU" dirty="0" err="1" smtClean="0"/>
              <a:t>Интраоперационная</a:t>
            </a:r>
            <a:r>
              <a:rPr lang="ru-RU" dirty="0" smtClean="0"/>
              <a:t> и послеоперационная декомпрессия</a:t>
            </a:r>
          </a:p>
          <a:p>
            <a:r>
              <a:rPr lang="ru-RU" dirty="0" err="1" smtClean="0"/>
              <a:t>Шинирование</a:t>
            </a:r>
            <a:r>
              <a:rPr lang="ru-RU" dirty="0" smtClean="0"/>
              <a:t> кишечника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27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Дооперационная декомпрессия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5832648" cy="289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420485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 преимущества </a:t>
            </a:r>
            <a:r>
              <a:rPr lang="ru-RU" dirty="0"/>
              <a:t>декомпрессии с помощью длинных кишечных зондов перед обычной декомпрессией с помощью </a:t>
            </a:r>
            <a:r>
              <a:rPr lang="ru-RU" dirty="0" err="1"/>
              <a:t>назогастрального</a:t>
            </a:r>
            <a:r>
              <a:rPr lang="ru-RU" dirty="0"/>
              <a:t> зонда отсутствуют (уровень доказательности 1</a:t>
            </a:r>
            <a:r>
              <a:rPr lang="en-US" dirty="0"/>
              <a:t>b</a:t>
            </a:r>
            <a:r>
              <a:rPr lang="ru-RU" dirty="0"/>
              <a:t>, степень рекомендации </a:t>
            </a:r>
            <a:r>
              <a:rPr lang="en-US" dirty="0"/>
              <a:t>A</a:t>
            </a:r>
            <a:r>
              <a:rPr lang="ru-RU" dirty="0"/>
              <a:t>).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558924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 ранняя </a:t>
            </a:r>
            <a:r>
              <a:rPr lang="ru-RU" dirty="0"/>
              <a:t>зондовая декомпрессия либо с помощью длинного кишечного зонда, либо желудочного зонда необходима в начальном лечении </a:t>
            </a:r>
            <a:r>
              <a:rPr lang="ru-RU" dirty="0" err="1"/>
              <a:t>нестрангуляционной</a:t>
            </a:r>
            <a:r>
              <a:rPr lang="ru-RU" dirty="0"/>
              <a:t> ОТКН совместно с </a:t>
            </a:r>
            <a:r>
              <a:rPr lang="ru-RU" dirty="0" err="1"/>
              <a:t>инфузионной</a:t>
            </a:r>
            <a:r>
              <a:rPr lang="ru-RU" dirty="0"/>
              <a:t> терапией и коррекцией электролитного баланса.</a:t>
            </a:r>
          </a:p>
        </p:txBody>
      </p:sp>
    </p:spTree>
    <p:extLst>
      <p:ext uri="{BB962C8B-B14F-4D97-AF65-F5344CB8AC3E}">
        <p14:creationId xmlns:p14="http://schemas.microsoft.com/office/powerpoint/2010/main" val="15401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 упоминается…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974850"/>
            <a:ext cx="755015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1640" y="566124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 Trauma Acute Care Surg. 2012 Nov;73(5 </a:t>
            </a:r>
            <a:r>
              <a:rPr lang="en-US" dirty="0" err="1"/>
              <a:t>Suppl</a:t>
            </a:r>
            <a:r>
              <a:rPr lang="en-US" dirty="0"/>
              <a:t> 4):S362-9.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25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9"/>
            <a:ext cx="8640960" cy="1143000"/>
          </a:xfrm>
        </p:spPr>
        <p:txBody>
          <a:bodyPr/>
          <a:lstStyle/>
          <a:p>
            <a:r>
              <a:rPr lang="ru-RU" dirty="0" err="1"/>
              <a:t>Интраоперационная</a:t>
            </a:r>
            <a:r>
              <a:rPr lang="ru-RU" dirty="0"/>
              <a:t> декомпрессия </a:t>
            </a:r>
            <a:r>
              <a:rPr lang="ru-RU" dirty="0" smtClean="0"/>
              <a:t>(требования)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ru-RU" sz="2800" dirty="0" smtClean="0"/>
              <a:t>максимально </a:t>
            </a:r>
            <a:r>
              <a:rPr lang="ru-RU" sz="2800" dirty="0"/>
              <a:t>полное освобождение кишечника от жидкости и газа; </a:t>
            </a:r>
            <a:endParaRPr lang="ru-RU" sz="2800" dirty="0" smtClean="0"/>
          </a:p>
          <a:p>
            <a:r>
              <a:rPr lang="ru-RU" sz="2800" dirty="0" smtClean="0"/>
              <a:t>предупреждение </a:t>
            </a:r>
            <a:r>
              <a:rPr lang="ru-RU" sz="2800" dirty="0"/>
              <a:t>инфицирования брюшной полости; </a:t>
            </a:r>
            <a:endParaRPr lang="ru-RU" sz="2800" dirty="0" smtClean="0"/>
          </a:p>
          <a:p>
            <a:r>
              <a:rPr lang="ru-RU" sz="2800" dirty="0" smtClean="0"/>
              <a:t>возможность </a:t>
            </a:r>
            <a:r>
              <a:rPr lang="ru-RU" sz="2800" dirty="0"/>
              <a:t>беспрепятственного удаления содержимого в послеоперационном периоде; </a:t>
            </a:r>
            <a:endParaRPr lang="ru-RU" sz="2800" dirty="0" smtClean="0"/>
          </a:p>
          <a:p>
            <a:r>
              <a:rPr lang="ru-RU" sz="2800" dirty="0" smtClean="0"/>
              <a:t>минимальная </a:t>
            </a:r>
            <a:r>
              <a:rPr lang="ru-RU" sz="2800" dirty="0" err="1"/>
              <a:t>травматичность</a:t>
            </a:r>
            <a:r>
              <a:rPr lang="ru-RU" sz="2800" dirty="0"/>
              <a:t>; </a:t>
            </a:r>
            <a:endParaRPr lang="ru-RU" sz="2800" dirty="0" smtClean="0"/>
          </a:p>
          <a:p>
            <a:r>
              <a:rPr lang="ru-RU" sz="2800" dirty="0" smtClean="0"/>
              <a:t>минимальное </a:t>
            </a:r>
            <a:r>
              <a:rPr lang="ru-RU" sz="2800" dirty="0"/>
              <a:t>влияние на дыхательную функцию; </a:t>
            </a:r>
            <a:endParaRPr lang="ru-RU" sz="2800" dirty="0" smtClean="0"/>
          </a:p>
          <a:p>
            <a:r>
              <a:rPr lang="ru-RU" sz="2800" dirty="0" smtClean="0"/>
              <a:t>минимизация </a:t>
            </a:r>
            <a:r>
              <a:rPr lang="ru-RU" sz="2800" dirty="0"/>
              <a:t>неудобства для пациента </a:t>
            </a:r>
          </a:p>
        </p:txBody>
      </p:sp>
    </p:spTree>
    <p:extLst>
      <p:ext uri="{BB962C8B-B14F-4D97-AF65-F5344CB8AC3E}">
        <p14:creationId xmlns:p14="http://schemas.microsoft.com/office/powerpoint/2010/main" val="74837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декомпрессии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Аспирация </a:t>
            </a:r>
            <a:r>
              <a:rPr lang="ru-RU" sz="2800" dirty="0"/>
              <a:t>кишечного содержимого через </a:t>
            </a:r>
            <a:r>
              <a:rPr lang="ru-RU" sz="2800" dirty="0" err="1" smtClean="0"/>
              <a:t>энтеротомию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Аспирация непосредственно </a:t>
            </a:r>
            <a:r>
              <a:rPr lang="ru-RU" sz="2800" dirty="0"/>
              <a:t>через концы кишки при ее резекции, </a:t>
            </a:r>
            <a:endParaRPr lang="ru-RU" sz="2800" dirty="0" smtClean="0"/>
          </a:p>
          <a:p>
            <a:r>
              <a:rPr lang="ru-RU" sz="2800" dirty="0" smtClean="0"/>
              <a:t>Методы </a:t>
            </a:r>
            <a:r>
              <a:rPr lang="ru-RU" sz="2800" dirty="0"/>
              <a:t>интубации кишечными зондами, введенными </a:t>
            </a:r>
            <a:r>
              <a:rPr lang="ru-RU" sz="2800" dirty="0" err="1"/>
              <a:t>трансназально</a:t>
            </a:r>
            <a:r>
              <a:rPr lang="ru-RU" sz="2800" dirty="0"/>
              <a:t>, через </a:t>
            </a:r>
            <a:r>
              <a:rPr lang="ru-RU" sz="2800" dirty="0" err="1"/>
              <a:t>гастро</a:t>
            </a:r>
            <a:r>
              <a:rPr lang="ru-RU" sz="2800" dirty="0"/>
              <a:t>- или </a:t>
            </a:r>
            <a:r>
              <a:rPr lang="ru-RU" sz="2800" dirty="0" err="1" smtClean="0"/>
              <a:t>энтеростомы</a:t>
            </a:r>
            <a:endParaRPr lang="ru-RU" sz="2800" dirty="0" smtClean="0"/>
          </a:p>
          <a:p>
            <a:r>
              <a:rPr lang="ru-RU" sz="2800" dirty="0" smtClean="0"/>
              <a:t>«Сдаивание</a:t>
            </a:r>
            <a:r>
              <a:rPr lang="ru-RU" sz="2800" dirty="0"/>
              <a:t>» содержимого по кишечнику ретроградно в желудок или </a:t>
            </a:r>
            <a:r>
              <a:rPr lang="ru-RU" sz="2800" dirty="0" err="1"/>
              <a:t>антеградно</a:t>
            </a:r>
            <a:r>
              <a:rPr lang="ru-RU" sz="2800" dirty="0"/>
              <a:t> в толстую кишку.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534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 аппаратура 20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Л аппаратура 2013</Template>
  <TotalTime>883</TotalTime>
  <Words>834</Words>
  <Application>Microsoft Office PowerPoint</Application>
  <PresentationFormat>Экран (4:3)</PresentationFormat>
  <Paragraphs>95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 аппаратура 2013</vt:lpstr>
      <vt:lpstr>Интубация кишечника: критический взгляд</vt:lpstr>
      <vt:lpstr>Презентация PowerPoint</vt:lpstr>
      <vt:lpstr>Цель работы</vt:lpstr>
      <vt:lpstr>Материал и методы</vt:lpstr>
      <vt:lpstr>Показания для НИИ</vt:lpstr>
      <vt:lpstr>Дооперационная декомпрессия</vt:lpstr>
      <vt:lpstr>Не упоминается…</vt:lpstr>
      <vt:lpstr>Интраоперационная декомпрессия (требования)</vt:lpstr>
      <vt:lpstr>Способы декомпрессии</vt:lpstr>
      <vt:lpstr>Доказательные исследования</vt:lpstr>
      <vt:lpstr>Шинирование кишечника</vt:lpstr>
      <vt:lpstr>Шинирование кишечника</vt:lpstr>
      <vt:lpstr>Осложнения интубации</vt:lpstr>
      <vt:lpstr>Презентация PowerPoint</vt:lpstr>
      <vt:lpstr>Осложнения интубации</vt:lpstr>
      <vt:lpstr>Причины невыполнения НИИ за рубежом:</vt:lpstr>
      <vt:lpstr>Презентация PowerPoint</vt:lpstr>
      <vt:lpstr>Презентация PowerPoint</vt:lpstr>
      <vt:lpstr>Ближайшие результаты лечения неопухолевых форм ОКН (Городская клиническая больниц №2 г. Ставрополь, Российская Федерация)</vt:lpstr>
      <vt:lpstr>Презентация PowerPoint</vt:lpstr>
      <vt:lpstr>Выводы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НИИ Харьков</dc:title>
  <dc:creator>Николай Мендель</dc:creator>
  <cp:lastModifiedBy>Николай Мендель</cp:lastModifiedBy>
  <cp:revision>52</cp:revision>
  <cp:lastPrinted>1601-01-01T00:00:00Z</cp:lastPrinted>
  <dcterms:created xsi:type="dcterms:W3CDTF">2013-12-10T19:16:25Z</dcterms:created>
  <dcterms:modified xsi:type="dcterms:W3CDTF">2014-04-06T12:52:48Z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